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277" autoAdjust="0"/>
  </p:normalViewPr>
  <p:slideViewPr>
    <p:cSldViewPr>
      <p:cViewPr varScale="1">
        <p:scale>
          <a:sx n="65" d="100"/>
          <a:sy n="65" d="100"/>
        </p:scale>
        <p:origin x="15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3B485-81AF-4CDB-9C01-BD96489CE8C1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5B07-7B32-4C01-A8D7-BD825825E3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Een bipolaire stoornis begint vaak tussen het 15e en 30e levensjaar, maar kan ook op latere leeftijd beginnen.</a:t>
            </a:r>
          </a:p>
          <a:p>
            <a:r>
              <a:rPr lang="nl-NL" dirty="0" smtClean="0"/>
              <a:t>Een andere naam voor bipolaire stoornis is manisch-depressieve stoornis.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75B07-7B32-4C01-A8D7-BD825825E3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0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894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69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1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82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827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95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1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1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7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uisarts.nl/bipolaire-stoornis/ik-heb-bipolaire-stoornis-en-wil-me-laten-behandele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uisarts.nl/bipolaire-stoornis/ik-wil-voork%C3%B3men-dat-ik-opnieuw-depressie-of-manie-krijg-bipolaire-stoorni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otheek.nl/medicijnen/lithium#mag-ik-dit-medicijn-gebruiken-als-ik-zwanger-ben-wil-worden-of-borstvoeding-geef" TargetMode="External"/><Relationship Id="rId2" Type="http://schemas.openxmlformats.org/officeDocument/2006/relationships/hyperlink" Target="https://www.thuisarts.nl/nsai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uisarts.nl/gezonde-levensstijl/ik-wil-gezond-bewegen" TargetMode="External"/><Relationship Id="rId2" Type="http://schemas.openxmlformats.org/officeDocument/2006/relationships/hyperlink" Target="https://www.thuisarts.nl/gezonde-levensstijl/ik-wil-gezond-ete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uisarts.nl/psycho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nniscentrumbipolairestoornissen.nl/mdq/?destroy=y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>
                <a:lumMod val="95000"/>
              </a:schemeClr>
            </a:gs>
            <a:gs pos="99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691196551_6da7111c35_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28956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4233077" y="2402775"/>
            <a:ext cx="438774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4200" spc="100" dirty="0" smtClean="0">
                <a:solidFill>
                  <a:prstClr val="white">
                    <a:alpha val="88000"/>
                  </a:prst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</a:rPr>
              <a:t>Bipolaire stoornis</a:t>
            </a:r>
          </a:p>
          <a:p>
            <a:pPr algn="r"/>
            <a:r>
              <a:rPr lang="nl-NL" sz="2000" spc="100" dirty="0" smtClean="0">
                <a:solidFill>
                  <a:prstClr val="white">
                    <a:alpha val="88000"/>
                  </a:prst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</a:rPr>
              <a:t>www.thuisarts.nl</a:t>
            </a:r>
            <a:endParaRPr lang="nl-NL" sz="2000" spc="100" dirty="0">
              <a:solidFill>
                <a:prstClr val="white">
                  <a:alpha val="88000"/>
                </a:prstClr>
              </a:solidFill>
              <a:effectLst>
                <a:reflection blurRad="6350" stA="60000" endA="900" endPos="58000" dir="5400000" sy="-100000" algn="bl" rotWithShape="0"/>
              </a:effectLst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735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Psychiater of </a:t>
            </a:r>
            <a:r>
              <a:rPr lang="nl-NL" dirty="0" err="1" smtClean="0"/>
              <a:t>eeneen</a:t>
            </a:r>
            <a:r>
              <a:rPr lang="nl-NL" dirty="0" smtClean="0"/>
              <a:t> </a:t>
            </a:r>
            <a:r>
              <a:rPr lang="nl-NL" dirty="0"/>
              <a:t>psychiatrisch verpleegkundige of een psycholoog</a:t>
            </a:r>
            <a:r>
              <a:rPr lang="nl-NL" dirty="0" smtClean="0"/>
              <a:t>.</a:t>
            </a:r>
          </a:p>
          <a:p>
            <a:r>
              <a:rPr lang="nl-NL" dirty="0">
                <a:hlinkClick r:id="rId2"/>
              </a:rPr>
              <a:t>De behandeling</a:t>
            </a:r>
            <a:r>
              <a:rPr lang="nl-NL" dirty="0"/>
              <a:t> bestaat uit:</a:t>
            </a:r>
          </a:p>
          <a:p>
            <a:r>
              <a:rPr lang="nl-NL" dirty="0"/>
              <a:t>begeleiding</a:t>
            </a:r>
          </a:p>
          <a:p>
            <a:r>
              <a:rPr lang="nl-NL" dirty="0"/>
              <a:t>medicijnen</a:t>
            </a:r>
          </a:p>
          <a:p>
            <a:r>
              <a:rPr lang="nl-NL" dirty="0"/>
              <a:t>voorlichting over de aandoening (</a:t>
            </a:r>
            <a:r>
              <a:rPr lang="nl-NL" dirty="0" err="1"/>
              <a:t>psycho</a:t>
            </a:r>
            <a:r>
              <a:rPr lang="nl-NL" dirty="0"/>
              <a:t>-educatie)</a:t>
            </a:r>
          </a:p>
          <a:p>
            <a:r>
              <a:rPr lang="nl-NL" dirty="0"/>
              <a:t>voorlichting en hulp om met de aandoening om te leren gaan (zelfmanagement)</a:t>
            </a:r>
          </a:p>
          <a:p>
            <a:r>
              <a:rPr lang="nl-NL" dirty="0"/>
              <a:t>psychotherapie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441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behandeling van een bipolaire stoornis bestaat uit 3 fases: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/>
              <a:t>Eerste fase </a:t>
            </a:r>
            <a:r>
              <a:rPr lang="nl-NL"/>
              <a:t/>
            </a:r>
            <a:br>
              <a:rPr lang="nl-NL"/>
            </a:br>
            <a:r>
              <a:rPr lang="nl-NL"/>
              <a:t>In het begin krijgt u medicijnen om de klachten van de manie of depressie te verminderen en om te voorkómen dat u zichzelf iets aandoet. Soms is een tijdelijke opname in een ziekenhuis of kliniek nodig.</a:t>
            </a:r>
          </a:p>
          <a:p>
            <a:r>
              <a:rPr lang="nl-NL"/>
              <a:t>Bij verschijnselen van manie is het belangrijk om regelmatig te leven: </a:t>
            </a:r>
          </a:p>
          <a:p>
            <a:pPr lvl="1"/>
            <a:r>
              <a:rPr lang="nl-NL"/>
              <a:t>Ga op een vaste tijd naar bed, sta op een normale tijd op en eet ook op vaste tijden. </a:t>
            </a:r>
          </a:p>
          <a:p>
            <a:pPr lvl="1"/>
            <a:r>
              <a:rPr lang="nl-NL"/>
              <a:t>Zorg dat u niet in situaties komt die bij u veel spanningen geven.</a:t>
            </a:r>
          </a:p>
          <a:p>
            <a:r>
              <a:rPr lang="nl-NL"/>
              <a:t>Bij verschijnselen van depressie is het juist goed om dingen te gaan doen.</a:t>
            </a:r>
          </a:p>
          <a:p>
            <a:r>
              <a:rPr lang="nl-NL"/>
              <a:t>De eerste fase van de behandeling duurt vaak enkele weken.</a:t>
            </a:r>
          </a:p>
        </p:txBody>
      </p:sp>
    </p:spTree>
    <p:extLst>
      <p:ext uri="{BB962C8B-B14F-4D97-AF65-F5344CB8AC3E}">
        <p14:creationId xmlns:p14="http://schemas.microsoft.com/office/powerpoint/2010/main" val="2881882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fase: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In de tweede fase herstelt u verder zodat u zo gewoon mogelijk verder kunt leven.</a:t>
            </a:r>
          </a:p>
          <a:p>
            <a:r>
              <a:rPr lang="nl-NL" dirty="0"/>
              <a:t>Als de medicijnen goed werken, blijft u deze slikken.</a:t>
            </a:r>
          </a:p>
          <a:p>
            <a:r>
              <a:rPr lang="nl-NL" dirty="0"/>
              <a:t>Heeft u veel last van bijwerkingen, dan kan misschien de dosis aangepast worden.</a:t>
            </a:r>
          </a:p>
          <a:p>
            <a:r>
              <a:rPr lang="nl-NL" dirty="0"/>
              <a:t>U krijgt veel informatie over bipolaire stoornis zodat u er beter mee leert leven. U leert bijvoorbeeld </a:t>
            </a:r>
          </a:p>
          <a:p>
            <a:pPr lvl="1"/>
            <a:r>
              <a:rPr lang="nl-NL" dirty="0"/>
              <a:t>waardoor bij u de klachten ontstaan en</a:t>
            </a:r>
          </a:p>
          <a:p>
            <a:pPr lvl="1"/>
            <a:r>
              <a:rPr lang="nl-NL" dirty="0"/>
              <a:t>wat u zelf kunt doen om manie of depressie te voorkomen.</a:t>
            </a:r>
          </a:p>
          <a:p>
            <a:r>
              <a:rPr lang="nl-NL" dirty="0"/>
              <a:t>Gesprekken met een psycholoog of psychotherapeut kunnen u helpen om te accepteren dat u een bipolaire stoornis heeft.</a:t>
            </a:r>
            <a:br>
              <a:rPr lang="nl-NL" dirty="0"/>
            </a:br>
            <a:r>
              <a:rPr lang="nl-NL" dirty="0"/>
              <a:t>Deze tweede fase van de behandeling duurt enkele maanden tot een jaar.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5205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</a:t>
            </a:r>
            <a:r>
              <a:rPr lang="nl-NL" baseline="30000" dirty="0" smtClean="0"/>
              <a:t>e</a:t>
            </a:r>
            <a:r>
              <a:rPr lang="nl-NL" dirty="0" smtClean="0"/>
              <a:t> fase: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/>
              <a:t>derde fase is bij de meeste mensen een </a:t>
            </a:r>
            <a:r>
              <a:rPr lang="nl-NL" dirty="0">
                <a:hlinkClick r:id="rId2"/>
              </a:rPr>
              <a:t>onderhoudsbehandeling</a:t>
            </a:r>
            <a:r>
              <a:rPr lang="nl-NL" dirty="0"/>
              <a:t>. Deze behandeling moet ervoor zorgen dat uw stemming stabiel blijft.</a:t>
            </a:r>
          </a:p>
          <a:p>
            <a:r>
              <a:rPr lang="nl-NL" dirty="0"/>
              <a:t>U blijft medicijnen slikken. Zo nodig wordt de dosis aangepast.</a:t>
            </a:r>
          </a:p>
          <a:p>
            <a:r>
              <a:rPr lang="nl-NL" dirty="0"/>
              <a:t>Ook in deze fase kan psychotherapie helpen om te leren leven met een bipolaire stoornis.</a:t>
            </a:r>
          </a:p>
          <a:p>
            <a:r>
              <a:rPr lang="nl-NL" dirty="0"/>
              <a:t>De onderhoudsbehandeling duurt meestal jaren.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191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Lithium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is een medicijn dat vaak goed werkt bij een bipolaire stoornis. Het wordt ook wel gebruikt bij depressie en clusterhoofdpijn. </a:t>
            </a:r>
          </a:p>
          <a:p>
            <a:r>
              <a:rPr lang="nl-NL" dirty="0"/>
              <a:t>Het is belangrijk dat er een bepaalde hoeveelheid lithium in het bloed zit: niet te weinig want dan werkt het niet, maar zeker ook niet te veel, want dat kan gevaarlijk zijn. </a:t>
            </a:r>
          </a:p>
          <a:p>
            <a:r>
              <a:rPr lang="nl-NL" dirty="0"/>
              <a:t>Uw psychiater (bij clusterhoofdpijn: uw neuroloog) controleert daarom regelmatig hoeveel lithium er in uw bloed zit.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4725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meeste mensen beginnen met 1 tablet van 400 mg per dag.</a:t>
            </a:r>
          </a:p>
          <a:p>
            <a:r>
              <a:rPr lang="nl-NL" dirty="0"/>
              <a:t>Na ongeveer 5 dagen laat u bloed prikken om te weten hoeveel lithium er in uw bloed zit (dit heet ‘uw bloedspiegel’). Dit moet 12 uur nadat u de laatste lithiumtablet heeft genomen. </a:t>
            </a:r>
          </a:p>
          <a:p>
            <a:r>
              <a:rPr lang="nl-NL" dirty="0"/>
              <a:t>Daarna gaat u zo nodig iets meer lithium slikken tot u de juiste dosis slikt. </a:t>
            </a:r>
          </a:p>
          <a:p>
            <a:r>
              <a:rPr lang="nl-NL" dirty="0"/>
              <a:t>De psychiater meet na elke verandering van de dosis hoeveel lithium er in uw bloed zit.</a:t>
            </a:r>
          </a:p>
          <a:p>
            <a:r>
              <a:rPr lang="nl-NL" dirty="0"/>
              <a:t>Een goede waarde van lithium in het bloed ligt meestal tussen 0,6 en 0,8 </a:t>
            </a:r>
            <a:r>
              <a:rPr lang="nl-NL" dirty="0" err="1"/>
              <a:t>mmol</a:t>
            </a:r>
            <a:r>
              <a:rPr lang="nl-NL" dirty="0"/>
              <a:t>/l.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9602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Adviezen bij </a:t>
            </a:r>
            <a:r>
              <a:rPr lang="nl-NL" dirty="0" err="1" smtClean="0"/>
              <a:t>Litium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Neem </a:t>
            </a:r>
            <a:r>
              <a:rPr lang="nl-NL" b="1" dirty="0"/>
              <a:t>geen pijnstillers zoals </a:t>
            </a:r>
            <a:r>
              <a:rPr lang="nl-NL" b="1" dirty="0" err="1"/>
              <a:t>diclofenac</a:t>
            </a:r>
            <a:r>
              <a:rPr lang="nl-NL" b="1" dirty="0"/>
              <a:t> , ibuprofen of </a:t>
            </a:r>
            <a:r>
              <a:rPr lang="nl-NL" b="1" dirty="0" err="1"/>
              <a:t>naproxen</a:t>
            </a:r>
            <a:r>
              <a:rPr lang="nl-NL" b="1" dirty="0"/>
              <a:t> (</a:t>
            </a:r>
            <a:r>
              <a:rPr lang="nl-NL" b="1" dirty="0" err="1">
                <a:hlinkClick r:id="rId2"/>
              </a:rPr>
              <a:t>NSAID's</a:t>
            </a:r>
            <a:r>
              <a:rPr lang="nl-NL" b="1" dirty="0"/>
              <a:t>)</a:t>
            </a:r>
            <a:r>
              <a:rPr lang="nl-NL" dirty="0"/>
              <a:t> als u lithium gebruikt. Deze kunnen lithiumvergiftiging veroorzaken.</a:t>
            </a:r>
          </a:p>
          <a:p>
            <a:r>
              <a:rPr lang="nl-NL" dirty="0"/>
              <a:t>Als u een pijnstiller wilt nemen, neem dan paracetamol .</a:t>
            </a:r>
          </a:p>
          <a:p>
            <a:r>
              <a:rPr lang="nl-NL" dirty="0"/>
              <a:t>Bij warmte, ziekte, veel zweten en langdurige inspanning: zorg ervoor dat u genoeg zout binnenkrijgt en dat u genoeg drinkt. Eet bijvoorbeeld hartige dingen en drink zodra u dorst krijgt.</a:t>
            </a:r>
          </a:p>
          <a:p>
            <a:r>
              <a:rPr lang="nl-NL" dirty="0"/>
              <a:t>Gaat u naar een arts of het ziekenhuis? Vertel altijd dat u lithium slikt. </a:t>
            </a:r>
            <a:r>
              <a:rPr lang="nl-NL" dirty="0" smtClean="0"/>
              <a:t>Bepaalde </a:t>
            </a:r>
            <a:r>
              <a:rPr lang="nl-NL" dirty="0"/>
              <a:t>medicijnen kunt u bijvoorbeeld niet slikken in combinatie met lithium.</a:t>
            </a:r>
          </a:p>
          <a:p>
            <a:r>
              <a:rPr lang="nl-NL" dirty="0"/>
              <a:t>Wilt u zwanger worden? Vertel dit aan uw arts. Informatie over lithium en zwangerschap vind u op </a:t>
            </a:r>
            <a:r>
              <a:rPr lang="nl-NL" dirty="0">
                <a:hlinkClick r:id="rId3"/>
              </a:rPr>
              <a:t>apotheek.nl</a:t>
            </a:r>
            <a:r>
              <a:rPr lang="nl-NL" dirty="0"/>
              <a:t>. </a:t>
            </a:r>
          </a:p>
          <a:p>
            <a:r>
              <a:rPr lang="nl-NL" dirty="0"/>
              <a:t>Haal al uw medicijnen bij dezelfde apotheek (waar u ook lithium haalt).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8645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Bijwerkingen: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dorst en een droge </a:t>
            </a:r>
            <a:r>
              <a:rPr lang="nl-NL" dirty="0" smtClean="0"/>
              <a:t>mond</a:t>
            </a:r>
          </a:p>
          <a:p>
            <a:r>
              <a:rPr lang="nl-NL" dirty="0" smtClean="0"/>
              <a:t>een </a:t>
            </a:r>
            <a:r>
              <a:rPr lang="nl-NL" dirty="0"/>
              <a:t>metaalsmaak</a:t>
            </a:r>
          </a:p>
          <a:p>
            <a:r>
              <a:rPr lang="nl-NL" dirty="0"/>
              <a:t>misselijkheid en diarree</a:t>
            </a:r>
            <a:br>
              <a:rPr lang="nl-NL" dirty="0"/>
            </a:br>
            <a:r>
              <a:rPr lang="nl-NL" dirty="0"/>
              <a:t>(</a:t>
            </a:r>
            <a:r>
              <a:rPr lang="nl-NL" dirty="0" smtClean="0"/>
              <a:t>iets </a:t>
            </a:r>
            <a:r>
              <a:rPr lang="nl-NL" dirty="0"/>
              <a:t>eten voordat u lithium neemt of lithium innemen met pap of yoghurt</a:t>
            </a:r>
            <a:r>
              <a:rPr lang="nl-NL" dirty="0" smtClean="0"/>
              <a:t>.)</a:t>
            </a:r>
            <a:endParaRPr lang="nl-NL" dirty="0"/>
          </a:p>
          <a:p>
            <a:r>
              <a:rPr lang="nl-NL" dirty="0"/>
              <a:t>trillende handen</a:t>
            </a:r>
            <a:br>
              <a:rPr lang="nl-NL" dirty="0"/>
            </a:br>
            <a:r>
              <a:rPr lang="nl-NL" dirty="0"/>
              <a:t>Wat kan helpen is minder alcohol en koffie drinken. Ook het medicijn propranolol kan helpen.</a:t>
            </a:r>
          </a:p>
          <a:p>
            <a:r>
              <a:rPr lang="nl-NL" dirty="0"/>
              <a:t>veel plassen</a:t>
            </a:r>
            <a:br>
              <a:rPr lang="nl-NL" dirty="0"/>
            </a:br>
            <a:r>
              <a:rPr lang="nl-NL" dirty="0"/>
              <a:t>Door meer dorst gaat u waarschijnlijk meer drinken, en daardoor meer plassen.</a:t>
            </a:r>
            <a:br>
              <a:rPr lang="nl-NL" dirty="0"/>
            </a:br>
            <a:r>
              <a:rPr lang="nl-NL" dirty="0"/>
              <a:t>Plast u in 24 uur tot 3 liter? Dan is dat onschadelijk en ‘normaal’. Plast u meer, neem dan contact op met uw arts.</a:t>
            </a:r>
          </a:p>
          <a:p>
            <a:r>
              <a:rPr lang="nl-NL" dirty="0"/>
              <a:t>zwaarder worden</a:t>
            </a:r>
            <a:br>
              <a:rPr lang="nl-NL" dirty="0"/>
            </a:br>
            <a:r>
              <a:rPr lang="nl-NL" dirty="0"/>
              <a:t>De belangrijkste maatregel is </a:t>
            </a:r>
            <a:r>
              <a:rPr lang="nl-NL" dirty="0">
                <a:hlinkClick r:id="rId2"/>
              </a:rPr>
              <a:t>gezonder eten</a:t>
            </a:r>
            <a:r>
              <a:rPr lang="nl-NL" dirty="0"/>
              <a:t> en </a:t>
            </a:r>
            <a:r>
              <a:rPr lang="nl-NL" dirty="0">
                <a:hlinkClick r:id="rId3"/>
              </a:rPr>
              <a:t>meer bewegen</a:t>
            </a:r>
            <a:r>
              <a:rPr lang="nl-NL" dirty="0"/>
              <a:t>. Een diëtist kan u hierbij begeleiden.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1308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Psychose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Tijdens een psychose ervaart u de wereld anders dan andere mensen:</a:t>
            </a:r>
          </a:p>
          <a:p>
            <a:pPr lvl="1"/>
            <a:r>
              <a:rPr lang="nl-NL" dirty="0"/>
              <a:t>U hoort bijvoorbeeld stemmen of ziet mensen die er niet zijn (hallucinaties).</a:t>
            </a:r>
          </a:p>
          <a:p>
            <a:pPr lvl="1"/>
            <a:r>
              <a:rPr lang="nl-NL" dirty="0"/>
              <a:t>Uw gedachten veranderen. U legt de dingen om u heen op een andere manier uit, en geeft ze een speciale betekenis (wanen).</a:t>
            </a:r>
          </a:p>
          <a:p>
            <a:pPr lvl="1"/>
            <a:r>
              <a:rPr lang="nl-NL" dirty="0"/>
              <a:t>U kunt erg in de war of angstig zijn. </a:t>
            </a:r>
          </a:p>
          <a:p>
            <a:r>
              <a:rPr lang="nl-NL" dirty="0"/>
              <a:t>Bij een psychose is het belangrijk dat u zo snel mogelijk behandeling krijgt. </a:t>
            </a:r>
            <a:endParaRPr lang="nl-NL" dirty="0" smtClean="0"/>
          </a:p>
          <a:p>
            <a:r>
              <a:rPr lang="nl-NL" dirty="0" smtClean="0"/>
              <a:t>Meestal </a:t>
            </a:r>
            <a:r>
              <a:rPr lang="nl-NL" dirty="0"/>
              <a:t>is er specialistische hulp nodig van een </a:t>
            </a:r>
            <a:r>
              <a:rPr lang="nl-NL" dirty="0" err="1"/>
              <a:t>GGz</a:t>
            </a:r>
            <a:r>
              <a:rPr lang="nl-NL" dirty="0"/>
              <a:t>-instelling of ziekenhuis. </a:t>
            </a:r>
          </a:p>
          <a:p>
            <a:r>
              <a:rPr lang="nl-NL" dirty="0"/>
              <a:t>Bij een psychose is het belangrijk om tot rust te komen. Een goede dag-structuur helpt: probeer op vaste tijden te eten, te werken, te sporten en te rusten.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281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Bij een psychose horen de volgende verschijnselen:</a:t>
            </a:r>
          </a:p>
          <a:p>
            <a:r>
              <a:rPr lang="nl-NL" dirty="0"/>
              <a:t>hallucinaties </a:t>
            </a:r>
            <a:r>
              <a:rPr lang="nl-NL" i="1" dirty="0"/>
              <a:t>(u hoort bijvoorbeeld stemmen in uw hoofd</a:t>
            </a:r>
            <a:r>
              <a:rPr lang="nl-NL" i="1" dirty="0" smtClean="0"/>
              <a:t>);</a:t>
            </a:r>
            <a:endParaRPr lang="nl-NL" dirty="0"/>
          </a:p>
          <a:p>
            <a:r>
              <a:rPr lang="nl-NL" dirty="0"/>
              <a:t>wanen </a:t>
            </a:r>
            <a:r>
              <a:rPr lang="nl-NL" i="1" dirty="0"/>
              <a:t>(u denkt bijvoorbeeld dat u achtervolgd wordt</a:t>
            </a:r>
            <a:r>
              <a:rPr lang="nl-NL" i="1" dirty="0" smtClean="0"/>
              <a:t>);</a:t>
            </a:r>
            <a:endParaRPr lang="nl-NL" dirty="0"/>
          </a:p>
          <a:p>
            <a:r>
              <a:rPr lang="nl-NL" dirty="0"/>
              <a:t>erg in de war zijn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/>
              <a:t>U kunt één, twee of </a:t>
            </a:r>
            <a:r>
              <a:rPr lang="nl-NL" dirty="0" err="1"/>
              <a:t>alledrie</a:t>
            </a:r>
            <a:r>
              <a:rPr lang="nl-NL" dirty="0"/>
              <a:t> de verschijnselen hebben. </a:t>
            </a:r>
          </a:p>
          <a:p>
            <a:r>
              <a:rPr lang="nl-NL" dirty="0"/>
              <a:t>Een psychose duurt meestal enkele dagen tot enkele maanden.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191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Bij een bipolaire stoornis heeft u manische en depressieve periodes. </a:t>
            </a:r>
          </a:p>
          <a:p>
            <a:pPr lvl="1"/>
            <a:r>
              <a:rPr lang="nl-NL" sz="2000" dirty="0"/>
              <a:t>In een manische periode bent u veel opgewekter, actiever en zelfverzekerder dan u gewend bent. Of u voelt zich opgejaagd, doet dingen zonder er goed over na te denken en wordt sneller boos dan normaal.</a:t>
            </a:r>
          </a:p>
          <a:p>
            <a:pPr lvl="1"/>
            <a:r>
              <a:rPr lang="nl-NL" sz="2000" dirty="0"/>
              <a:t>In een depressieve periode bent u somber en passief. U voelt zich waardeloos en heeft geen energie om dingen te doen.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1731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Voel je het aankomen?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Voordat de psychose er echt is, </a:t>
            </a:r>
            <a:r>
              <a:rPr lang="nl-NL" dirty="0" smtClean="0"/>
              <a:t>kan iemand </a:t>
            </a:r>
            <a:r>
              <a:rPr lang="nl-NL" dirty="0"/>
              <a:t>al bepaalde klachten hebben, zoals:</a:t>
            </a:r>
          </a:p>
          <a:p>
            <a:r>
              <a:rPr lang="nl-NL" dirty="0"/>
              <a:t>niet goed slapen;</a:t>
            </a:r>
          </a:p>
          <a:p>
            <a:r>
              <a:rPr lang="nl-NL" dirty="0"/>
              <a:t>minder goed kunnen concentreren;</a:t>
            </a:r>
          </a:p>
          <a:p>
            <a:r>
              <a:rPr lang="nl-NL" dirty="0"/>
              <a:t>moeite met denken;</a:t>
            </a:r>
          </a:p>
          <a:p>
            <a:r>
              <a:rPr lang="nl-NL" dirty="0"/>
              <a:t>minder contact met anderen;</a:t>
            </a:r>
          </a:p>
          <a:p>
            <a:r>
              <a:rPr lang="nl-NL" dirty="0"/>
              <a:t>steeds minder gaan doen, futloos;</a:t>
            </a:r>
          </a:p>
          <a:p>
            <a:r>
              <a:rPr lang="nl-NL" dirty="0"/>
              <a:t>steeds minder gaan praten;</a:t>
            </a:r>
          </a:p>
          <a:p>
            <a:r>
              <a:rPr lang="nl-NL" dirty="0"/>
              <a:t>tijdens het praten maakt u minder gebaren;</a:t>
            </a:r>
          </a:p>
          <a:p>
            <a:r>
              <a:rPr lang="nl-NL" dirty="0"/>
              <a:t>anders eten;</a:t>
            </a:r>
          </a:p>
          <a:p>
            <a:r>
              <a:rPr lang="nl-NL" dirty="0"/>
              <a:t>uw gezichtsuitdrukking wordt vlak.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6094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Meestal verwijst de huisarts </a:t>
            </a:r>
            <a:r>
              <a:rPr lang="nl-NL" dirty="0" smtClean="0"/>
              <a:t>naar </a:t>
            </a:r>
            <a:r>
              <a:rPr lang="nl-NL" dirty="0"/>
              <a:t>een psychiater van een </a:t>
            </a:r>
            <a:r>
              <a:rPr lang="nl-NL" dirty="0" err="1"/>
              <a:t>GGz</a:t>
            </a:r>
            <a:r>
              <a:rPr lang="nl-NL" dirty="0"/>
              <a:t>-instelling of ziekenhuis. </a:t>
            </a:r>
            <a:endParaRPr lang="nl-NL" dirty="0" smtClean="0"/>
          </a:p>
          <a:p>
            <a:r>
              <a:rPr lang="nl-NL" dirty="0" smtClean="0"/>
              <a:t>De huisarts </a:t>
            </a:r>
            <a:r>
              <a:rPr lang="nl-NL" dirty="0"/>
              <a:t>kan </a:t>
            </a:r>
            <a:r>
              <a:rPr lang="nl-NL" dirty="0" smtClean="0"/>
              <a:t>ook </a:t>
            </a:r>
            <a:r>
              <a:rPr lang="nl-NL" dirty="0"/>
              <a:t>doorverwijzen naar een VIP-team of een FACT-team. </a:t>
            </a:r>
            <a:endParaRPr lang="nl-NL" dirty="0" smtClean="0"/>
          </a:p>
          <a:p>
            <a:r>
              <a:rPr lang="nl-NL" dirty="0" smtClean="0"/>
              <a:t>Dat </a:t>
            </a:r>
            <a:r>
              <a:rPr lang="nl-NL" dirty="0"/>
              <a:t>zijn teams met verschillende hulpverleners op allerlei gebieden: ze behandelen uw psychische klachten, zoals de wanen en hallucinaties, en ze helpen u ook om uw leven weer op te pakken.</a:t>
            </a:r>
          </a:p>
        </p:txBody>
      </p:sp>
    </p:spTree>
    <p:extLst>
      <p:ext uri="{BB962C8B-B14F-4D97-AF65-F5344CB8AC3E}">
        <p14:creationId xmlns:p14="http://schemas.microsoft.com/office/powerpoint/2010/main" val="986089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Antipsychotica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Antipsychotica zijn medicijnen die helpen om uit een psychose te komen.</a:t>
            </a:r>
          </a:p>
          <a:p>
            <a:r>
              <a:rPr lang="nl-NL" dirty="0"/>
              <a:t>Na 2 tot 6 weken wordt duidelijk of antipsychotica goed </a:t>
            </a:r>
            <a:r>
              <a:rPr lang="nl-NL" dirty="0" smtClean="0"/>
              <a:t>werken.</a:t>
            </a:r>
            <a:endParaRPr lang="nl-NL" dirty="0"/>
          </a:p>
          <a:p>
            <a:r>
              <a:rPr lang="nl-NL" dirty="0" smtClean="0"/>
              <a:t>bijwerkingen</a:t>
            </a:r>
            <a:r>
              <a:rPr lang="nl-NL" dirty="0"/>
              <a:t>:</a:t>
            </a:r>
            <a:r>
              <a:rPr lang="nl-NL" dirty="0" smtClean="0"/>
              <a:t> </a:t>
            </a:r>
            <a:r>
              <a:rPr lang="nl-NL" dirty="0"/>
              <a:t>suf en slaperig voelen, een droge mond en problemen met vrijen.</a:t>
            </a:r>
          </a:p>
          <a:p>
            <a:r>
              <a:rPr lang="nl-NL" dirty="0"/>
              <a:t>Werkt het </a:t>
            </a:r>
            <a:r>
              <a:rPr lang="nl-NL" dirty="0" smtClean="0"/>
              <a:t>medicijn? </a:t>
            </a:r>
            <a:r>
              <a:rPr lang="nl-NL" dirty="0"/>
              <a:t>Dan krijgt u waarschijnlijk het advies om het een jaar lang te slikken.</a:t>
            </a:r>
          </a:p>
          <a:p>
            <a:r>
              <a:rPr lang="nl-NL" dirty="0"/>
              <a:t>Dat helpt om een nieuwe psychose te voorkómen.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6482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dan?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Antipsychotica zijn medicijnen die helpen om uit een psychose te komen. </a:t>
            </a:r>
            <a:endParaRPr lang="nl-NL" dirty="0" smtClean="0"/>
          </a:p>
          <a:p>
            <a:r>
              <a:rPr lang="nl-NL" dirty="0" smtClean="0"/>
              <a:t>Ze </a:t>
            </a:r>
            <a:r>
              <a:rPr lang="nl-NL" dirty="0"/>
              <a:t>verminderen hallucinaties, wanen en angst. Ook helpen ze om helderder te denken. </a:t>
            </a:r>
          </a:p>
          <a:p>
            <a:r>
              <a:rPr lang="nl-NL" dirty="0"/>
              <a:t>Dit komt omdat ze de effecten verminderen van bepaalde stoffen in de hersenen.  </a:t>
            </a:r>
          </a:p>
          <a:p>
            <a:r>
              <a:rPr lang="nl-NL" dirty="0"/>
              <a:t>Voorbeelden medicijnen tegen psychose zijn haloperidol , pipamperon , </a:t>
            </a:r>
            <a:r>
              <a:rPr lang="nl-NL" dirty="0" err="1"/>
              <a:t>clozapine</a:t>
            </a:r>
            <a:r>
              <a:rPr lang="nl-NL" dirty="0"/>
              <a:t> en </a:t>
            </a:r>
            <a:r>
              <a:rPr lang="nl-NL" dirty="0" err="1"/>
              <a:t>risperidon</a:t>
            </a:r>
            <a:r>
              <a:rPr lang="nl-NL" dirty="0"/>
              <a:t> .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720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Bijwerkingen: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6404" y="1691323"/>
            <a:ext cx="6446520" cy="4978038"/>
          </a:xfrm>
        </p:spPr>
        <p:txBody>
          <a:bodyPr>
            <a:normAutofit fontScale="47500" lnSpcReduction="20000"/>
          </a:bodyPr>
          <a:lstStyle/>
          <a:p>
            <a:r>
              <a:rPr lang="nl-NL" dirty="0"/>
              <a:t>weinig emoties voelen </a:t>
            </a:r>
          </a:p>
          <a:p>
            <a:r>
              <a:rPr lang="nl-NL" dirty="0"/>
              <a:t>suf en slaperig zijn (dit wordt na een tijdje minder)</a:t>
            </a:r>
          </a:p>
          <a:p>
            <a:r>
              <a:rPr lang="nl-NL" dirty="0"/>
              <a:t>minder onthouden</a:t>
            </a:r>
          </a:p>
          <a:p>
            <a:r>
              <a:rPr lang="nl-NL" dirty="0"/>
              <a:t>moeite met concentreren</a:t>
            </a:r>
          </a:p>
          <a:p>
            <a:r>
              <a:rPr lang="nl-NL" dirty="0"/>
              <a:t>minder zin in seks</a:t>
            </a:r>
          </a:p>
          <a:p>
            <a:r>
              <a:rPr lang="nl-NL" dirty="0"/>
              <a:t>meer eetlust</a:t>
            </a:r>
          </a:p>
          <a:p>
            <a:r>
              <a:rPr lang="nl-NL" dirty="0"/>
              <a:t>zwaarder worden</a:t>
            </a:r>
          </a:p>
          <a:p>
            <a:r>
              <a:rPr lang="nl-NL" dirty="0"/>
              <a:t>droge mond of ogen </a:t>
            </a:r>
          </a:p>
          <a:p>
            <a:r>
              <a:rPr lang="nl-NL" dirty="0"/>
              <a:t>bij het opstaan: duizelig worden en zwarte vlekken zien  </a:t>
            </a:r>
          </a:p>
          <a:p>
            <a:r>
              <a:rPr lang="nl-NL" dirty="0"/>
              <a:t>onrustige benen</a:t>
            </a:r>
          </a:p>
          <a:p>
            <a:r>
              <a:rPr lang="nl-NL" dirty="0"/>
              <a:t>bewegen gaat langzamer</a:t>
            </a:r>
          </a:p>
          <a:p>
            <a:r>
              <a:rPr lang="nl-NL" dirty="0"/>
              <a:t>stijve spieren, stijve bewegingen</a:t>
            </a:r>
          </a:p>
          <a:p>
            <a:r>
              <a:rPr lang="nl-NL" dirty="0"/>
              <a:t>trillen</a:t>
            </a:r>
          </a:p>
          <a:p>
            <a:r>
              <a:rPr lang="nl-NL" dirty="0"/>
              <a:t>onregelmatige spierbewegingen</a:t>
            </a:r>
          </a:p>
          <a:p>
            <a:r>
              <a:rPr lang="nl-NL" dirty="0"/>
              <a:t>spierkrampen</a:t>
            </a:r>
          </a:p>
          <a:p>
            <a:r>
              <a:rPr lang="nl-NL" dirty="0"/>
              <a:t>onregelmatige menstruatie 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5329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691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Voor de behandeling gaat u naar een psychiater.</a:t>
            </a:r>
          </a:p>
          <a:p>
            <a:r>
              <a:rPr lang="nl-NL" sz="2400" dirty="0"/>
              <a:t>Medicijnen kunnen de klachten verminderen en voorkomen dat de klachten terugkomen. </a:t>
            </a:r>
          </a:p>
          <a:p>
            <a:r>
              <a:rPr lang="nl-NL" sz="2400" dirty="0"/>
              <a:t>U krijgt ook hulp om te leren leven met een bipolaire stoornis. </a:t>
            </a:r>
          </a:p>
          <a:p>
            <a:r>
              <a:rPr lang="nl-NL" sz="2400" dirty="0"/>
              <a:t>Krijgt u weer beginnende verschijnselen van een manie of een depressie? Neem dan direct contact op met uw arts.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531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Verschijnselen manie: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6404" y="1828801"/>
            <a:ext cx="6446520" cy="4696543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bent</a:t>
            </a:r>
            <a:r>
              <a:rPr lang="nl-NL" dirty="0"/>
              <a:t>  veel actiever en opgewekter dan u gewend bent.</a:t>
            </a:r>
          </a:p>
          <a:p>
            <a:r>
              <a:rPr lang="nl-NL" dirty="0" smtClean="0"/>
              <a:t>wordt </a:t>
            </a:r>
            <a:r>
              <a:rPr lang="nl-NL" dirty="0"/>
              <a:t>snel boos als iets niet gaat zoals u het wilt.</a:t>
            </a:r>
          </a:p>
          <a:p>
            <a:r>
              <a:rPr lang="nl-NL" dirty="0" smtClean="0"/>
              <a:t>bent </a:t>
            </a:r>
            <a:r>
              <a:rPr lang="nl-NL" dirty="0"/>
              <a:t>overdreven optimistisch.</a:t>
            </a:r>
          </a:p>
          <a:p>
            <a:r>
              <a:rPr lang="nl-NL" dirty="0" smtClean="0"/>
              <a:t>voelt </a:t>
            </a:r>
            <a:r>
              <a:rPr lang="nl-NL" dirty="0"/>
              <a:t>zich belangrijk en heeft veel zelfvertrouwen.</a:t>
            </a:r>
          </a:p>
          <a:p>
            <a:r>
              <a:rPr lang="nl-NL" dirty="0" smtClean="0"/>
              <a:t>voelt </a:t>
            </a:r>
            <a:r>
              <a:rPr lang="nl-NL" dirty="0"/>
              <a:t>zich lichamelijk heel goed en sterk.</a:t>
            </a:r>
          </a:p>
          <a:p>
            <a:r>
              <a:rPr lang="nl-NL" dirty="0" smtClean="0"/>
              <a:t>heeft </a:t>
            </a:r>
            <a:r>
              <a:rPr lang="nl-NL" dirty="0"/>
              <a:t>nauwelijks behoefte aan slaap.</a:t>
            </a:r>
          </a:p>
          <a:p>
            <a:r>
              <a:rPr lang="nl-NL" dirty="0" smtClean="0"/>
              <a:t>praat </a:t>
            </a:r>
            <a:r>
              <a:rPr lang="nl-NL" dirty="0"/>
              <a:t>meer en sneller dan u normaal doet.</a:t>
            </a:r>
          </a:p>
          <a:p>
            <a:r>
              <a:rPr lang="nl-NL" dirty="0" smtClean="0"/>
              <a:t>voortdurend </a:t>
            </a:r>
            <a:r>
              <a:rPr lang="nl-NL" dirty="0"/>
              <a:t>allerlei gedachten die u niet kunt stoppen.</a:t>
            </a:r>
          </a:p>
          <a:p>
            <a:r>
              <a:rPr lang="nl-NL" dirty="0" smtClean="0"/>
              <a:t>makkelijker </a:t>
            </a:r>
            <a:r>
              <a:rPr lang="nl-NL" dirty="0"/>
              <a:t>afgeleid dan normaal en wilt duizend dingen tegelijk doen.</a:t>
            </a:r>
          </a:p>
          <a:p>
            <a:r>
              <a:rPr lang="nl-NL" dirty="0"/>
              <a:t>d</a:t>
            </a:r>
            <a:r>
              <a:rPr lang="nl-NL" dirty="0" smtClean="0"/>
              <a:t>oet </a:t>
            </a:r>
            <a:r>
              <a:rPr lang="nl-NL" dirty="0"/>
              <a:t>dingen en neemt besluiten zonder daar eerst goed over na te denken. U neemt grote risico’s</a:t>
            </a:r>
            <a:r>
              <a:rPr lang="nl-NL" dirty="0" smtClean="0"/>
              <a:t>: </a:t>
            </a:r>
            <a:r>
              <a:rPr lang="nl-NL" dirty="0"/>
              <a:t>veel geld </a:t>
            </a:r>
            <a:r>
              <a:rPr lang="nl-NL" dirty="0" smtClean="0"/>
              <a:t>uitgeven</a:t>
            </a:r>
          </a:p>
          <a:p>
            <a:r>
              <a:rPr lang="nl-NL" dirty="0" smtClean="0"/>
              <a:t>dingen </a:t>
            </a:r>
            <a:r>
              <a:rPr lang="nl-NL" dirty="0"/>
              <a:t>zien of horen die er niet zijn (hallucinaties) of dingen denken die niet kloppen (wanen). U heeft dan </a:t>
            </a:r>
            <a:r>
              <a:rPr lang="nl-NL" dirty="0">
                <a:hlinkClick r:id="rId2"/>
              </a:rPr>
              <a:t>een manische psychose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070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Hypomanie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</a:t>
            </a:r>
            <a:r>
              <a:rPr lang="nl-NL" dirty="0"/>
              <a:t>lichte vorm van een manie hebben. </a:t>
            </a:r>
          </a:p>
          <a:p>
            <a:r>
              <a:rPr lang="nl-NL" dirty="0" smtClean="0"/>
              <a:t>De </a:t>
            </a:r>
            <a:r>
              <a:rPr lang="nl-NL" dirty="0"/>
              <a:t>verschijnselen zijn hetzelfde, maar minder hevig. </a:t>
            </a:r>
            <a:endParaRPr lang="nl-NL" dirty="0" smtClean="0"/>
          </a:p>
          <a:p>
            <a:r>
              <a:rPr lang="nl-NL" dirty="0" smtClean="0"/>
              <a:t>Ze </a:t>
            </a:r>
            <a:r>
              <a:rPr lang="nl-NL" dirty="0"/>
              <a:t>zorgen niet echt voor problemen en duren meestal korter.</a:t>
            </a:r>
          </a:p>
        </p:txBody>
      </p:sp>
    </p:spTree>
    <p:extLst>
      <p:ext uri="{BB962C8B-B14F-4D97-AF65-F5344CB8AC3E}">
        <p14:creationId xmlns:p14="http://schemas.microsoft.com/office/powerpoint/2010/main" val="210209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Depressie: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6404" y="1828801"/>
            <a:ext cx="6446520" cy="4768551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somber</a:t>
            </a:r>
            <a:r>
              <a:rPr lang="nl-NL" dirty="0"/>
              <a:t>.</a:t>
            </a:r>
          </a:p>
          <a:p>
            <a:r>
              <a:rPr lang="nl-NL" dirty="0" smtClean="0"/>
              <a:t>moe en </a:t>
            </a:r>
            <a:r>
              <a:rPr lang="nl-NL" dirty="0"/>
              <a:t>geen energie</a:t>
            </a:r>
          </a:p>
          <a:p>
            <a:r>
              <a:rPr lang="nl-NL" dirty="0" smtClean="0"/>
              <a:t>niets </a:t>
            </a:r>
            <a:r>
              <a:rPr lang="nl-NL" dirty="0"/>
              <a:t>waard bent.</a:t>
            </a:r>
          </a:p>
          <a:p>
            <a:r>
              <a:rPr lang="nl-NL" dirty="0" smtClean="0"/>
              <a:t>onzeker </a:t>
            </a:r>
            <a:r>
              <a:rPr lang="nl-NL" dirty="0"/>
              <a:t>en kunt geen beslissingen nemen.</a:t>
            </a:r>
          </a:p>
          <a:p>
            <a:r>
              <a:rPr lang="nl-NL" dirty="0" smtClean="0"/>
              <a:t>geen </a:t>
            </a:r>
            <a:r>
              <a:rPr lang="nl-NL" dirty="0"/>
              <a:t>belangstelling meer voor anderen, voor werk of hobby’s.</a:t>
            </a:r>
          </a:p>
          <a:p>
            <a:r>
              <a:rPr lang="nl-NL" dirty="0" smtClean="0"/>
              <a:t>moeilijk </a:t>
            </a:r>
            <a:r>
              <a:rPr lang="nl-NL" dirty="0"/>
              <a:t>concentreren. U vergeet dingen.</a:t>
            </a:r>
          </a:p>
          <a:p>
            <a:r>
              <a:rPr lang="nl-NL" dirty="0" smtClean="0"/>
              <a:t>lichamelijke </a:t>
            </a:r>
            <a:r>
              <a:rPr lang="nl-NL" dirty="0"/>
              <a:t>klachten, zoals pijn of verstopping.</a:t>
            </a:r>
          </a:p>
          <a:p>
            <a:r>
              <a:rPr lang="nl-NL" dirty="0" smtClean="0"/>
              <a:t>minder </a:t>
            </a:r>
            <a:r>
              <a:rPr lang="nl-NL" dirty="0"/>
              <a:t>eetlust en slaapproblemen.</a:t>
            </a:r>
          </a:p>
          <a:p>
            <a:r>
              <a:rPr lang="nl-NL" dirty="0" smtClean="0"/>
              <a:t>denkt </a:t>
            </a:r>
            <a:r>
              <a:rPr lang="nl-NL" dirty="0"/>
              <a:t>aan de dood of zelfs aan zelfmoord om van de depressie af te zijn.</a:t>
            </a:r>
          </a:p>
          <a:p>
            <a:r>
              <a:rPr lang="nl-NL" dirty="0"/>
              <a:t>Een depressieve periode duurt meestal weken tot soms maanden.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4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 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6404" y="1828801"/>
            <a:ext cx="6446520" cy="4696543"/>
          </a:xfrm>
        </p:spPr>
        <p:txBody>
          <a:bodyPr>
            <a:normAutofit/>
          </a:bodyPr>
          <a:lstStyle/>
          <a:p>
            <a:r>
              <a:rPr lang="nl-NL" dirty="0"/>
              <a:t>Een bipolaire stoornis begint meestal met een depressie. Dan is niet meteen duidelijk of het om een bipolaire stoornis gaat.</a:t>
            </a:r>
          </a:p>
          <a:p>
            <a:r>
              <a:rPr lang="nl-NL" dirty="0"/>
              <a:t>Herkent u bij uzelf verschijnselen van een bipolaire stoornis? </a:t>
            </a:r>
            <a:endParaRPr lang="nl-NL" dirty="0" smtClean="0"/>
          </a:p>
          <a:p>
            <a:r>
              <a:rPr lang="nl-NL" dirty="0" smtClean="0"/>
              <a:t> </a:t>
            </a:r>
            <a:r>
              <a:rPr lang="nl-NL" dirty="0">
                <a:hlinkClick r:id="rId2"/>
              </a:rPr>
              <a:t>de zelftest van het Kenniscentrum bipolaire stoornissen </a:t>
            </a:r>
            <a:r>
              <a:rPr lang="nl-NL" dirty="0" smtClean="0"/>
              <a:t>Neem </a:t>
            </a:r>
            <a:r>
              <a:rPr lang="nl-NL" dirty="0"/>
              <a:t>de uitslag mee naar uw huisarts om samen te bespreken. </a:t>
            </a:r>
            <a:endParaRPr lang="nl-NL" dirty="0" smtClean="0"/>
          </a:p>
          <a:p>
            <a:r>
              <a:rPr lang="nl-NL" dirty="0" smtClean="0"/>
              <a:t>Als </a:t>
            </a:r>
            <a:r>
              <a:rPr lang="nl-NL" dirty="0"/>
              <a:t>de huisarts denkt dat u een bipolaire stoornis zou kunnen hebben, verwijst de huisarts u naar een psychiater. </a:t>
            </a:r>
          </a:p>
        </p:txBody>
      </p:sp>
    </p:spTree>
    <p:extLst>
      <p:ext uri="{BB962C8B-B14F-4D97-AF65-F5344CB8AC3E}">
        <p14:creationId xmlns:p14="http://schemas.microsoft.com/office/powerpoint/2010/main" val="236155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Vaak onbekend</a:t>
            </a:r>
          </a:p>
          <a:p>
            <a:r>
              <a:rPr lang="nl-NL" dirty="0" smtClean="0"/>
              <a:t>erfelijke </a:t>
            </a:r>
            <a:r>
              <a:rPr lang="nl-NL" dirty="0"/>
              <a:t>aanleg hebben voor een bipolaire stoornis.</a:t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Spannende </a:t>
            </a:r>
            <a:r>
              <a:rPr lang="nl-NL" dirty="0"/>
              <a:t>of stressvolle situaties kunnen ervoor zorgen dat u een depressie of manie krijgt. Maar dat gebeurt alleen als u daar gevoelig voor bent.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4378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507982"/>
            <a:ext cx="7269480" cy="1325562"/>
          </a:xfrm>
        </p:spPr>
        <p:txBody>
          <a:bodyPr>
            <a:normAutofit fontScale="90000"/>
          </a:bodyPr>
          <a:lstStyle/>
          <a:p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dirty="0" smtClean="0"/>
              <a:t>Hoe </a:t>
            </a:r>
            <a:r>
              <a:rPr lang="nl-NL" sz="3600" dirty="0"/>
              <a:t>een bipolaire stoornis verloopt, verschilt van persoon tot persoon.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Sommige </a:t>
            </a:r>
            <a:r>
              <a:rPr lang="nl-NL" dirty="0"/>
              <a:t>mensen hebben af en toe een manie of depressie.</a:t>
            </a:r>
          </a:p>
          <a:p>
            <a:r>
              <a:rPr lang="nl-NL" dirty="0"/>
              <a:t>Sommige mensen hebben naast depressies alleen hypomanieën, maar nooit een ernstige manie.</a:t>
            </a:r>
          </a:p>
          <a:p>
            <a:r>
              <a:rPr lang="nl-NL" dirty="0"/>
              <a:t>Sommige mensen krijgen eerst een manische periode en daarna een depressieve periode. Bij anderen is het andersom.</a:t>
            </a:r>
          </a:p>
          <a:p>
            <a:r>
              <a:rPr lang="nl-NL" dirty="0"/>
              <a:t>Sommige mensen hebben periodes waarin ze verschijnselen hebben van manie én van depressie. We noemen dit gemengde periodes.</a:t>
            </a:r>
          </a:p>
          <a:p>
            <a:r>
              <a:rPr lang="nl-NL" dirty="0"/>
              <a:t>Tussen de periodes door voelen de meeste mensen zich lange tijd normaal.</a:t>
            </a:r>
          </a:p>
          <a:p>
            <a:r>
              <a:rPr lang="nl-NL" dirty="0"/>
              <a:t>Bij een klein aantal mensen volgen de manieën en depressies elkaar snel op.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202963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4391D95-5808-41A7-97CD-08369E995F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TM03457515[[fn=Weergave]]</Template>
  <TotalTime>0</TotalTime>
  <Words>914</Words>
  <Application>Microsoft Office PowerPoint</Application>
  <PresentationFormat>Diavoorstelling (4:3)</PresentationFormat>
  <Paragraphs>166</Paragraphs>
  <Slides>25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Impact</vt:lpstr>
      <vt:lpstr>Wingdings 2</vt:lpstr>
      <vt:lpstr>View</vt:lpstr>
      <vt:lpstr>PowerPoint-presentatie</vt:lpstr>
      <vt:lpstr>Wat is het?</vt:lpstr>
      <vt:lpstr>PowerPoint-presentatie</vt:lpstr>
      <vt:lpstr>Verschijnselen manie:</vt:lpstr>
      <vt:lpstr>Hypomanie</vt:lpstr>
      <vt:lpstr>Depressie:</vt:lpstr>
      <vt:lpstr>Diagnose stellen</vt:lpstr>
      <vt:lpstr>Oorzaken:</vt:lpstr>
      <vt:lpstr> Hoe een bipolaire stoornis verloopt, verschilt van persoon tot persoon. </vt:lpstr>
      <vt:lpstr>Behandeling:</vt:lpstr>
      <vt:lpstr>De behandeling van een bipolaire stoornis bestaat uit 3 fases:</vt:lpstr>
      <vt:lpstr>2e fase:</vt:lpstr>
      <vt:lpstr>3e fase:</vt:lpstr>
      <vt:lpstr>Lithium</vt:lpstr>
      <vt:lpstr>Behandeling</vt:lpstr>
      <vt:lpstr>Adviezen bij Litium:</vt:lpstr>
      <vt:lpstr>Bijwerkingen:</vt:lpstr>
      <vt:lpstr>Psychose</vt:lpstr>
      <vt:lpstr>PowerPoint-presentatie</vt:lpstr>
      <vt:lpstr>Voel je het aankomen?</vt:lpstr>
      <vt:lpstr>Behandeling:</vt:lpstr>
      <vt:lpstr>Antipsychotica</vt:lpstr>
      <vt:lpstr>Hoe dan?</vt:lpstr>
      <vt:lpstr>Bijwerkingen:</vt:lpstr>
      <vt:lpstr>PowerPoint-presentatie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2019-03-04T19:38:43Z</dcterms:created>
  <dcterms:modified xsi:type="dcterms:W3CDTF">2019-03-04T20:14:28Z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TC018814239991</vt:lpwstr>
  </property>
</Properties>
</file>